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71" r:id="rId7"/>
    <p:sldId id="270" r:id="rId8"/>
    <p:sldId id="272" r:id="rId9"/>
    <p:sldId id="273" r:id="rId10"/>
    <p:sldId id="275" r:id="rId11"/>
    <p:sldId id="276" r:id="rId12"/>
    <p:sldId id="264" r:id="rId13"/>
    <p:sldId id="277" r:id="rId14"/>
    <p:sldId id="279" r:id="rId15"/>
    <p:sldId id="280" r:id="rId16"/>
    <p:sldId id="268" r:id="rId17"/>
    <p:sldId id="269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5897"/>
  </p:normalViewPr>
  <p:slideViewPr>
    <p:cSldViewPr snapToGrid="0" snapToObjects="1">
      <p:cViewPr varScale="1">
        <p:scale>
          <a:sx n="88" d="100"/>
          <a:sy n="88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3CD23-8A7F-DB4C-A49F-CFDD4193586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AB7D3-C320-2D4E-8F58-23B43C12C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5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Alejandro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a/asset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3E87-6F2F-C546-A7F9-73E4CCD2EE94}"/>
              </a:ext>
            </a:extLst>
          </p:cNvPr>
          <p:cNvSpPr txBox="1"/>
          <p:nvPr/>
        </p:nvSpPr>
        <p:spPr>
          <a:xfrm>
            <a:off x="10482146" y="36799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472279" y="376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762" y="1169648"/>
            <a:ext cx="714102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Ratio of Liability vs Total Assets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2ADFC1-AA3B-4AF0-813B-1A236177F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3" y="627524"/>
            <a:ext cx="3578854" cy="602002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5A22-F517-419D-A9BC-DF313534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This graph shows what you would expect when you compare the average ratio for cash/assets and cash/ liabilities for bankrupt and non-bankrupt companies. </a:t>
            </a:r>
          </a:p>
          <a:p>
            <a:r>
              <a:rPr lang="en-US" dirty="0"/>
              <a:t>Assets are anything of value that can be converted to cash, in the data the non-bankrupt companies have an average ratio of .12664 and bankrupt companies .04774. </a:t>
            </a:r>
          </a:p>
          <a:p>
            <a:r>
              <a:rPr lang="en-US" dirty="0"/>
              <a:t>Liabilities is something a company owes; the non bankrupt companies have an average liability of $30M and bankrupt companies is $256M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06FC-0F63-694A-88DB-E3D93C71B9BB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3A7DD-78AF-8644-9067-D153676265CC}"/>
              </a:ext>
            </a:extLst>
          </p:cNvPr>
          <p:cNvSpPr txBox="1"/>
          <p:nvPr/>
        </p:nvSpPr>
        <p:spPr>
          <a:xfrm>
            <a:off x="10537371" y="4274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0558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589-863A-8F4D-91BD-2016348A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83" y="696686"/>
            <a:ext cx="8761413" cy="1233714"/>
          </a:xfrm>
        </p:spPr>
        <p:txBody>
          <a:bodyPr/>
          <a:lstStyle/>
          <a:p>
            <a:pPr algn="ctr"/>
            <a:r>
              <a:rPr lang="en-US" sz="2000" b="1" dirty="0"/>
              <a:t>It was a challenge to put together visuals to analyze individual factors by each company as we had too many companies and we wanted to show more than one ratio.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BBEE5-0500-4853-A7EA-B719E5A804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30" y="2119086"/>
            <a:ext cx="11785600" cy="461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3D5C-BCEB-424C-8069-FA8023BD62BF}"/>
              </a:ext>
            </a:extLst>
          </p:cNvPr>
          <p:cNvSpPr txBox="1"/>
          <p:nvPr/>
        </p:nvSpPr>
        <p:spPr>
          <a:xfrm>
            <a:off x="10466614" y="4966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0247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242F2-E2C6-CE44-BA00-A9BBFF0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Top Predictors</a:t>
            </a:r>
          </a:p>
        </p:txBody>
      </p:sp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7B5B28CA-0851-41AA-9008-0AFB2FFB02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8" y="646314"/>
            <a:ext cx="7139732" cy="5428342"/>
          </a:xfrm>
          <a:prstGeom prst="rect">
            <a:avLst/>
          </a:prstGeom>
        </p:spPr>
      </p:pic>
      <p:sp>
        <p:nvSpPr>
          <p:cNvPr id="66" name="Rectangle 4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Oval 4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Oval 5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E927-9FA3-44DD-A641-E333054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This graph is a modified version of the previous graph.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We removed the individual company from the columns and looked at 4 of the top prediction factors identified through machine learning.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Issues : some indicators were ratios while others were dollars, so the ratios did not appear since they were decimals.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The four factors we used did not have a drastic variance like we saw with the liability and asset when we compared them for the bankrupt and non-bankrupt companies.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1C6B2-25B0-7046-9052-422E36EA14C1}"/>
              </a:ext>
            </a:extLst>
          </p:cNvPr>
          <p:cNvSpPr txBox="1"/>
          <p:nvPr/>
        </p:nvSpPr>
        <p:spPr>
          <a:xfrm>
            <a:off x="10572881" y="3844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468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predict what the future will look like for Taiwanese companies using our dataset</a:t>
            </a:r>
          </a:p>
          <a:p>
            <a:r>
              <a:rPr lang="en-US" dirty="0"/>
              <a:t>Aside from having setbacks with the data set, we were still able to use the data for other observations</a:t>
            </a:r>
          </a:p>
          <a:p>
            <a:r>
              <a:rPr lang="en-US" dirty="0"/>
              <a:t>Important factors that contribute to a company either failing or succeeding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r>
              <a:rPr lang="en-US" dirty="0"/>
              <a:t>With the time frame that we had, it was not effective for us to reach out to actual companies to request data from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5F0-D9D9-F54A-A362-75835C7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our website @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C10-DD2C-4E44-8C9D-4EB7FADA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913D-31BD-6F49-A720-1A086736465F}"/>
              </a:ext>
            </a:extLst>
          </p:cNvPr>
          <p:cNvSpPr txBox="1"/>
          <p:nvPr/>
        </p:nvSpPr>
        <p:spPr>
          <a:xfrm>
            <a:off x="10493297" y="34568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3403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859D874-7B16-5749-B48D-5790FDB6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9" r="1" b="2321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https://www.kaggle.com/fedesoriano/company-bankruptcy-prediction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public.tableau.com</a:t>
            </a:r>
            <a:r>
              <a:rPr lang="en-US" dirty="0">
                <a:solidFill>
                  <a:schemeClr val="tx1"/>
                </a:solidFill>
              </a:rPr>
              <a:t>/app/profile/alejandro.gomez5182/viz/</a:t>
            </a:r>
            <a:r>
              <a:rPr lang="en-US" dirty="0" err="1">
                <a:solidFill>
                  <a:schemeClr val="tx1"/>
                </a:solidFill>
              </a:rPr>
              <a:t>Bankrupcy</a:t>
            </a:r>
            <a:r>
              <a:rPr lang="en-US" dirty="0">
                <a:solidFill>
                  <a:schemeClr val="tx1"/>
                </a:solidFill>
              </a:rPr>
              <a:t>/Dashboard1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1999 and 2009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95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import tree and score getting a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00" y="4490227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cleaning continued:</a:t>
            </a: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4B5F5-E998-3449-AC68-5D7038B59122}"/>
              </a:ext>
            </a:extLst>
          </p:cNvPr>
          <p:cNvSpPr txBox="1"/>
          <p:nvPr/>
        </p:nvSpPr>
        <p:spPr>
          <a:xfrm>
            <a:off x="10601817" y="34066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Our Process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Used Random Forest Classifier and obtained a score of 97.18%  after trying with different numbers of estimators,  </a:t>
            </a:r>
          </a:p>
          <a:p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8526-0A9E-ED4F-BDD5-70B15E269DAC}"/>
              </a:ext>
            </a:extLst>
          </p:cNvPr>
          <p:cNvSpPr txBox="1"/>
          <p:nvPr/>
        </p:nvSpPr>
        <p:spPr>
          <a:xfrm>
            <a:off x="10615960" y="39029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93EE3-CA66-9C48-A2C7-2D6A0B84FAC3}"/>
              </a:ext>
            </a:extLst>
          </p:cNvPr>
          <p:cNvSpPr txBox="1"/>
          <p:nvPr/>
        </p:nvSpPr>
        <p:spPr>
          <a:xfrm>
            <a:off x="10582507" y="36799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CC3-2ECF-8C47-AA55-039B5F0E3636}"/>
              </a:ext>
            </a:extLst>
          </p:cNvPr>
          <p:cNvSpPr txBox="1"/>
          <p:nvPr/>
        </p:nvSpPr>
        <p:spPr>
          <a:xfrm>
            <a:off x="10515254" y="33321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7854</TotalTime>
  <Words>918</Words>
  <Application>Microsoft Macintosh PowerPoint</Application>
  <PresentationFormat>Widescreen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</vt:lpstr>
      <vt:lpstr>Data cleaning continued:</vt:lpstr>
      <vt:lpstr>Our Process Continued…</vt:lpstr>
      <vt:lpstr>Decreasing Parameters</vt:lpstr>
      <vt:lpstr>Prediction vs. Actual</vt:lpstr>
      <vt:lpstr>So, what does the Data look like?</vt:lpstr>
      <vt:lpstr>Visualizations</vt:lpstr>
      <vt:lpstr>Bankrupt vs. Not Bankrupt 1999-2009</vt:lpstr>
      <vt:lpstr>Ratio of Liability vs Total Assets</vt:lpstr>
      <vt:lpstr>It was a challenge to put together visuals to analyze individual factors by each company as we had too many companies and we wanted to show more than one ratio.  </vt:lpstr>
      <vt:lpstr>Top Predictors</vt:lpstr>
      <vt:lpstr>What We Learned</vt:lpstr>
      <vt:lpstr>Roadblocks</vt:lpstr>
      <vt:lpstr>Visit our website @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Microsoft Office User</cp:lastModifiedBy>
  <cp:revision>50</cp:revision>
  <dcterms:created xsi:type="dcterms:W3CDTF">2021-06-18T02:10:37Z</dcterms:created>
  <dcterms:modified xsi:type="dcterms:W3CDTF">2021-06-26T18:36:51Z</dcterms:modified>
</cp:coreProperties>
</file>